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0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8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3D0C0-8629-4148-9FA9-385595A918D8}" type="datetimeFigureOut">
              <a:rPr lang="en-US" smtClean="0"/>
              <a:t>3/13/2011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618AA-647E-4094-AE8F-F259E8D563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9822-58A1-4C68-BED8-AC714FF97C22}" type="datetime1">
              <a:rPr lang="en-US" smtClean="0"/>
              <a:t>3/13/2011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445C-A6D4-4809-B0FB-7CA90F5D4788}" type="datetime1">
              <a:rPr lang="en-US" smtClean="0"/>
              <a:t>3/13/2011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7ED35-CC18-4247-96F1-D2A1F3FBD8CD}" type="datetime1">
              <a:rPr lang="en-US" smtClean="0"/>
              <a:t>3/13/2011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35C9-00FC-4586-B7C0-21D6676E2E81}" type="datetime1">
              <a:rPr lang="en-US" smtClean="0"/>
              <a:t>3/13/2011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DEE44-4766-45EC-8C27-944983610DF0}" type="datetime1">
              <a:rPr lang="en-US" smtClean="0"/>
              <a:t>3/13/2011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6474-81B5-45F7-9F51-B6C606CF9C98}" type="datetime1">
              <a:rPr lang="en-US" smtClean="0"/>
              <a:t>3/13/2011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A25B-6EBD-444B-8AA0-DA93FABD2EAA}" type="datetime1">
              <a:rPr lang="en-US" smtClean="0"/>
              <a:t>3/13/2011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B010-C586-4B2B-BE2E-081DA02FF185}" type="datetime1">
              <a:rPr lang="en-US" smtClean="0"/>
              <a:t>3/13/2011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57A2-4173-46DC-839F-55D8EE15326F}" type="datetime1">
              <a:rPr lang="en-US" smtClean="0"/>
              <a:t>3/13/2011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B917-02C3-41CF-B918-7556AA351F1D}" type="datetime1">
              <a:rPr lang="en-US" smtClean="0"/>
              <a:t>3/13/2011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8B8C-DCA0-4CBB-937B-EACE2E3A8371}" type="datetime1">
              <a:rPr lang="en-US" smtClean="0"/>
              <a:t>3/13/2011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305EDD-1964-44D1-9943-6E2A2DEB313B}" type="datetime1">
              <a:rPr lang="en-US" smtClean="0"/>
              <a:t>3/13/2011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7DFC1E-5C62-4F4A-AF0E-9C5EA0B73D6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9050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Kinetic and Potential Energy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657600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LBSC 642</a:t>
            </a:r>
          </a:p>
          <a:p>
            <a:pPr algn="ctr"/>
            <a:r>
              <a:rPr lang="en-US" dirty="0" smtClean="0"/>
              <a:t>Final Project</a:t>
            </a:r>
          </a:p>
          <a:p>
            <a:pPr algn="ctr"/>
            <a:r>
              <a:rPr lang="en-US" dirty="0" smtClean="0"/>
              <a:t>Second Semester 2010/2011</a:t>
            </a:r>
          </a:p>
          <a:p>
            <a:pPr algn="ctr"/>
            <a:r>
              <a:rPr lang="en-US" dirty="0" smtClean="0"/>
              <a:t>Margaret Buck and Rick Kahley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53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	A set of pulleys is used to lift a boat weighing 990 N.  The boat is lifted 2 meters in 55 seconds.  How much power is used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latin typeface="Viner Hand ITC" pitchFamily="66" charset="0"/>
              </a:rPr>
              <a:t>W = F x D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	W = 990 N x 2m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</a:t>
            </a:r>
            <a:r>
              <a:rPr lang="en-US" dirty="0" smtClean="0">
                <a:latin typeface="Viner Hand ITC" pitchFamily="66" charset="0"/>
              </a:rPr>
              <a:t>	W = 1,980 Joules</a:t>
            </a:r>
          </a:p>
          <a:p>
            <a:pPr>
              <a:buNone/>
            </a:pPr>
            <a:endParaRPr lang="en-US" sz="1600" dirty="0" smtClean="0">
              <a:latin typeface="Viner Hand ITC" pitchFamily="66" charset="0"/>
            </a:endParaRP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</a:t>
            </a:r>
            <a:r>
              <a:rPr lang="en-US" dirty="0" smtClean="0">
                <a:latin typeface="Viner Hand ITC" pitchFamily="66" charset="0"/>
              </a:rPr>
              <a:t>	P = W/T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</a:t>
            </a:r>
            <a:r>
              <a:rPr lang="en-US" dirty="0" smtClean="0">
                <a:latin typeface="Viner Hand ITC" pitchFamily="66" charset="0"/>
              </a:rPr>
              <a:t>	P = 1,980 J/55sec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</a:t>
            </a:r>
            <a:r>
              <a:rPr lang="en-US" dirty="0" smtClean="0">
                <a:latin typeface="Viner Hand ITC" pitchFamily="66" charset="0"/>
              </a:rPr>
              <a:t>	</a:t>
            </a:r>
            <a:r>
              <a:rPr lang="en-US" b="1" u="sng" dirty="0" smtClean="0">
                <a:latin typeface="Viner Hand ITC" pitchFamily="66" charset="0"/>
              </a:rPr>
              <a:t>P = 36 watts</a:t>
            </a:r>
            <a:r>
              <a:rPr lang="en-US" dirty="0" smtClean="0">
                <a:latin typeface="Viner Hand ITC" pitchFamily="66" charset="0"/>
              </a:rPr>
              <a:t>			</a:t>
            </a:r>
            <a:endParaRPr lang="en-US" dirty="0" smtClean="0">
              <a:latin typeface="Viner Hand ITC" pitchFamily="66" charset="0"/>
            </a:endParaRPr>
          </a:p>
          <a:p>
            <a:pPr>
              <a:buNone/>
            </a:pPr>
            <a:endParaRPr lang="en-US" dirty="0" smtClean="0">
              <a:latin typeface="Viner Hand ITC" pitchFamily="66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724400" cy="74371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Classwork</a:t>
            </a:r>
            <a:r>
              <a:rPr lang="en-US" dirty="0" smtClean="0"/>
              <a:t>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 smtClean="0"/>
              <a:t>horse named Greg pulls a cart of wood a distance of 12 meters using a force of 43 </a:t>
            </a:r>
            <a:r>
              <a:rPr lang="en-US" dirty="0" err="1" smtClean="0"/>
              <a:t>Newtons</a:t>
            </a:r>
            <a:r>
              <a:rPr lang="en-US" dirty="0" smtClean="0"/>
              <a:t>.  How much work has the horse done</a:t>
            </a:r>
            <a:r>
              <a:rPr lang="en-US" dirty="0" smtClean="0"/>
              <a:t>?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Matt pushes his car with a force of 5 N; however, the car does not move.  How much work has Matt done</a:t>
            </a:r>
            <a:r>
              <a:rPr lang="en-US" dirty="0" smtClean="0"/>
              <a:t>?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Chris pushes his can with a force of 5 N and the car rolls a total of 8.6 m.  How much work has Chris done</a:t>
            </a:r>
            <a:r>
              <a:rPr lang="en-US" dirty="0" smtClean="0"/>
              <a:t>?</a:t>
            </a:r>
            <a:r>
              <a:rPr lang="en-US" dirty="0" smtClean="0"/>
              <a:t>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Katherine lifts a 7.3 N object and puts it on a shelf 2.4 m high.  How much work has she done</a:t>
            </a:r>
            <a:r>
              <a:rPr lang="en-US" dirty="0" smtClean="0"/>
              <a:t>?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 </a:t>
            </a:r>
            <a:r>
              <a:rPr lang="en-US" dirty="0" smtClean="0"/>
              <a:t>Lindsay </a:t>
            </a:r>
            <a:r>
              <a:rPr lang="en-US" dirty="0" smtClean="0"/>
              <a:t>holds a 6.4 N chair exactly 1.9 meters off the floor for 26 seconds.  How much work does she do?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 </a:t>
            </a:r>
            <a:r>
              <a:rPr lang="en-US" dirty="0" smtClean="0"/>
              <a:t>Stephanie </a:t>
            </a:r>
            <a:r>
              <a:rPr lang="en-US" dirty="0" smtClean="0"/>
              <a:t>pushes a chair 3.6 meters across the floor using a force of 2.2 N.  How much work does she do?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58800" y="30251400"/>
            <a:ext cx="18962262" cy="285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752600" y="1447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Conservation of Energy Lab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04088"/>
            <a:ext cx="24384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8000" dirty="0" smtClean="0"/>
              <a:t>Two Forms of </a:t>
            </a:r>
            <a:r>
              <a:rPr lang="en-US" sz="8000" dirty="0" smtClean="0"/>
              <a:t>Energy: _______________  </a:t>
            </a:r>
            <a:r>
              <a:rPr lang="en-US" sz="8000" dirty="0" smtClean="0"/>
              <a:t>and </a:t>
            </a:r>
            <a:r>
              <a:rPr lang="en-US" sz="8000" dirty="0" smtClean="0"/>
              <a:t>___________________.</a:t>
            </a:r>
            <a:endParaRPr lang="en-US" sz="8000" dirty="0" smtClean="0"/>
          </a:p>
          <a:p>
            <a:r>
              <a:rPr lang="en-US" sz="8000" dirty="0" smtClean="0"/>
              <a:t>Kinetic Energy is energy of _________________.  Examples include a plane traveling through the air, a girl running a race or a cyclist rounding a curve</a:t>
            </a:r>
            <a:r>
              <a:rPr lang="en-US" sz="8000" dirty="0" smtClean="0"/>
              <a:t>.</a:t>
            </a:r>
            <a:endParaRPr lang="en-US" sz="8000" dirty="0" smtClean="0"/>
          </a:p>
          <a:p>
            <a:r>
              <a:rPr lang="en-US" sz="8000" dirty="0" smtClean="0"/>
              <a:t>The formula for kinetic energy </a:t>
            </a:r>
            <a:r>
              <a:rPr lang="en-US" sz="8000" dirty="0" smtClean="0"/>
              <a:t>is KE </a:t>
            </a:r>
            <a:r>
              <a:rPr lang="en-US" sz="8000" dirty="0" smtClean="0"/>
              <a:t>= ½ mv</a:t>
            </a:r>
            <a:r>
              <a:rPr lang="en-US" sz="8000" baseline="30000" dirty="0" smtClean="0"/>
              <a:t>2</a:t>
            </a:r>
            <a:endParaRPr lang="en-US" sz="8000" dirty="0" smtClean="0"/>
          </a:p>
          <a:p>
            <a:pPr>
              <a:buNone/>
            </a:pPr>
            <a:endParaRPr lang="en-US" sz="8000" dirty="0" smtClean="0"/>
          </a:p>
          <a:p>
            <a:r>
              <a:rPr lang="en-US" sz="8000" b="1" u="sng" dirty="0" smtClean="0"/>
              <a:t>Example</a:t>
            </a:r>
            <a:r>
              <a:rPr lang="en-US" sz="8000" dirty="0" smtClean="0"/>
              <a:t>: Calculate the kinetic</a:t>
            </a:r>
            <a:r>
              <a:rPr lang="en-US" sz="8000" baseline="30000" dirty="0" smtClean="0"/>
              <a:t> </a:t>
            </a:r>
            <a:r>
              <a:rPr lang="en-US" sz="8000" dirty="0" smtClean="0"/>
              <a:t>energy in a car moving at 10 m/sec if the car has a mass of 1200 kg</a:t>
            </a:r>
            <a:r>
              <a:rPr lang="en-US" sz="8000" dirty="0" smtClean="0"/>
              <a:t>?</a:t>
            </a:r>
          </a:p>
          <a:p>
            <a:endParaRPr lang="en-US" sz="6000" dirty="0" smtClean="0"/>
          </a:p>
          <a:p>
            <a:pPr lvl="3">
              <a:buNone/>
            </a:pPr>
            <a:r>
              <a:rPr lang="en-US" sz="7400" dirty="0" smtClean="0">
                <a:latin typeface="Viner Hand ITC" pitchFamily="66" charset="0"/>
              </a:rPr>
              <a:t>KE = ½ mv</a:t>
            </a:r>
            <a:r>
              <a:rPr lang="en-US" sz="7400" baseline="30000" dirty="0" smtClean="0">
                <a:latin typeface="Viner Hand ITC" pitchFamily="66" charset="0"/>
              </a:rPr>
              <a:t>2</a:t>
            </a:r>
          </a:p>
          <a:p>
            <a:pPr lvl="3">
              <a:buNone/>
            </a:pPr>
            <a:r>
              <a:rPr lang="en-US" sz="7400" dirty="0" smtClean="0">
                <a:latin typeface="Viner Hand ITC" pitchFamily="66" charset="0"/>
              </a:rPr>
              <a:t>KE = ½ (1,200 kg) (10m/sec)</a:t>
            </a:r>
            <a:r>
              <a:rPr lang="en-US" sz="7400" baseline="30000" dirty="0" smtClean="0">
                <a:latin typeface="Viner Hand ITC" pitchFamily="66" charset="0"/>
              </a:rPr>
              <a:t>2</a:t>
            </a:r>
          </a:p>
          <a:p>
            <a:pPr lvl="3">
              <a:buNone/>
            </a:pPr>
            <a:r>
              <a:rPr lang="en-US" sz="7400" dirty="0" smtClean="0">
                <a:latin typeface="Viner Hand ITC" pitchFamily="66" charset="0"/>
              </a:rPr>
              <a:t>KE = ½ (1,200 </a:t>
            </a:r>
            <a:r>
              <a:rPr lang="en-US" sz="7400" dirty="0" smtClean="0">
                <a:latin typeface="Viner Hand ITC" pitchFamily="66" charset="0"/>
              </a:rPr>
              <a:t>kg) (</a:t>
            </a:r>
            <a:r>
              <a:rPr lang="en-US" sz="7400" dirty="0" smtClean="0">
                <a:latin typeface="Viner Hand ITC" pitchFamily="66" charset="0"/>
              </a:rPr>
              <a:t>100m</a:t>
            </a:r>
            <a:r>
              <a:rPr lang="en-US" sz="7400" baseline="30000" dirty="0" smtClean="0">
                <a:latin typeface="Viner Hand ITC" pitchFamily="66" charset="0"/>
              </a:rPr>
              <a:t>2</a:t>
            </a:r>
            <a:r>
              <a:rPr lang="en-US" sz="7400" dirty="0" smtClean="0">
                <a:latin typeface="Viner Hand ITC" pitchFamily="66" charset="0"/>
              </a:rPr>
              <a:t>/sec</a:t>
            </a:r>
            <a:r>
              <a:rPr lang="en-US" sz="7400" baseline="30000" dirty="0" smtClean="0">
                <a:latin typeface="Viner Hand ITC" pitchFamily="66" charset="0"/>
              </a:rPr>
              <a:t>2</a:t>
            </a:r>
            <a:r>
              <a:rPr lang="en-US" sz="7400" dirty="0" smtClean="0">
                <a:latin typeface="Viner Hand ITC" pitchFamily="66" charset="0"/>
              </a:rPr>
              <a:t>)</a:t>
            </a:r>
          </a:p>
          <a:p>
            <a:pPr lvl="3">
              <a:buNone/>
            </a:pPr>
            <a:r>
              <a:rPr lang="en-US" sz="9600" dirty="0" smtClean="0">
                <a:latin typeface="Viner Hand ITC" pitchFamily="66" charset="0"/>
              </a:rPr>
              <a:t>KE = 60000 Joules (J)</a:t>
            </a:r>
            <a:endParaRPr lang="en-US" sz="9600" dirty="0" smtClean="0">
              <a:latin typeface="Viner Hand ITC" pitchFamily="66" charset="0"/>
            </a:endParaRPr>
          </a:p>
          <a:p>
            <a:pPr>
              <a:buNone/>
            </a:pPr>
            <a:r>
              <a:rPr lang="en-US" sz="6000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Potential Energy is referred to as ________________ energy.  In general it is not moving or is in a position where it can, but is not, doing _________________.  Examples include a book on a shelf, a stretched rubber band or water behind a dam.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formula for potential energy </a:t>
            </a:r>
            <a:r>
              <a:rPr lang="en-US" dirty="0" smtClean="0"/>
              <a:t>is  PE </a:t>
            </a:r>
            <a:r>
              <a:rPr lang="en-US" dirty="0" smtClean="0"/>
              <a:t>= m x g x </a:t>
            </a:r>
            <a:r>
              <a:rPr lang="en-US" dirty="0" smtClean="0"/>
              <a:t>h</a:t>
            </a:r>
            <a:endParaRPr lang="en-US" dirty="0" smtClean="0"/>
          </a:p>
          <a:p>
            <a:r>
              <a:rPr lang="en-US" dirty="0" smtClean="0"/>
              <a:t>Example: Calculate the potential</a:t>
            </a:r>
            <a:r>
              <a:rPr lang="en-US" baseline="30000" dirty="0" smtClean="0"/>
              <a:t> </a:t>
            </a:r>
            <a:r>
              <a:rPr lang="en-US" dirty="0" smtClean="0"/>
              <a:t>energy of a car on a hill 100 meters high, if the car has a mass of 1200 kg?</a:t>
            </a:r>
          </a:p>
          <a:p>
            <a:pPr lvl="4">
              <a:buNone/>
            </a:pPr>
            <a:r>
              <a:rPr lang="en-US" dirty="0" smtClean="0">
                <a:latin typeface="Viner Hand ITC" pitchFamily="66" charset="0"/>
              </a:rPr>
              <a:t>PE = m x g x h</a:t>
            </a:r>
          </a:p>
          <a:p>
            <a:pPr lvl="4">
              <a:buNone/>
            </a:pPr>
            <a:r>
              <a:rPr lang="en-US" dirty="0" smtClean="0">
                <a:latin typeface="Viner Hand ITC" pitchFamily="66" charset="0"/>
              </a:rPr>
              <a:t>PE = 1,200 Kg x 9.8 m/sec</a:t>
            </a:r>
            <a:r>
              <a:rPr lang="en-US" baseline="30000" dirty="0" smtClean="0">
                <a:latin typeface="Viner Hand ITC" pitchFamily="66" charset="0"/>
              </a:rPr>
              <a:t>2</a:t>
            </a:r>
            <a:r>
              <a:rPr lang="en-US" dirty="0" smtClean="0">
                <a:latin typeface="Viner Hand ITC" pitchFamily="66" charset="0"/>
              </a:rPr>
              <a:t> x 100 m</a:t>
            </a:r>
          </a:p>
          <a:p>
            <a:pPr lvl="4">
              <a:buNone/>
            </a:pPr>
            <a:r>
              <a:rPr lang="en-US" dirty="0" smtClean="0">
                <a:latin typeface="Viner Hand ITC" pitchFamily="66" charset="0"/>
              </a:rPr>
              <a:t>PE = 1,200,000 Joules (J)</a:t>
            </a:r>
            <a:endParaRPr lang="en-US" dirty="0">
              <a:latin typeface="Viner Hand ITC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533400"/>
            <a:ext cx="807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Determine if the following situations have mostly potential or kinetic energy, by placing an “X” in the column next to the situation.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9600" y="2240280"/>
          <a:ext cx="7002780" cy="4160520"/>
        </p:xfrm>
        <a:graphic>
          <a:graphicData uri="http://schemas.openxmlformats.org/drawingml/2006/table">
            <a:tbl>
              <a:tblPr/>
              <a:tblGrid>
                <a:gridCol w="473872"/>
                <a:gridCol w="4690459"/>
                <a:gridCol w="859259"/>
                <a:gridCol w="979190"/>
              </a:tblGrid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#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Situation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Kinetic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Potential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book sitting on a shelf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man pedaling a bicycle up a hill.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man on a bicycle stopped at the top of a hill ready to descend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ball sitting on a desk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car engine in normal operation on the road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hammer just before it strikes a nail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nuclear submarine moving slowly through the water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satellite in orbit around the earth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large tree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bowling ball at the top of the arc in the bowler’s hand before he releases the ball (it is behind his back)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524000"/>
          <a:ext cx="8077200" cy="4572000"/>
        </p:xfrm>
        <a:graphic>
          <a:graphicData uri="http://schemas.openxmlformats.org/drawingml/2006/table">
            <a:tbl>
              <a:tblPr/>
              <a:tblGrid>
                <a:gridCol w="546577"/>
                <a:gridCol w="6007291"/>
                <a:gridCol w="737205"/>
                <a:gridCol w="786127"/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Firewood that is laying on the ground but not burning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The string on an archers bow as it is drawn tight just before he release the arrow.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The arrow in flight from the item above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TNT when stored and at rest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sprinter in position at the starting block just before the starter’s gun is fired.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Energy absorbs from the sun’s solar radiation in the form of food such as corn.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An electrical motor connected to a positive and negative electrical source.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The same situation with the positive and negative electrical source but no electrical motor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Ocean waves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Low frequency sound waves (very low tones) at a concert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676400"/>
            <a:ext cx="3429000" cy="4389120"/>
          </a:xfrm>
        </p:spPr>
        <p:txBody>
          <a:bodyPr/>
          <a:lstStyle/>
          <a:p>
            <a:r>
              <a:rPr lang="en-US" dirty="0" smtClean="0"/>
              <a:t>Insert screen shot here of </a:t>
            </a:r>
            <a:r>
              <a:rPr lang="en-US" dirty="0" smtClean="0"/>
              <a:t>R</a:t>
            </a:r>
            <a:r>
              <a:rPr lang="en-US" dirty="0" smtClean="0"/>
              <a:t>oller Coaster Physics Video Cover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64820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What aspects of roller coasters scare people or give them a thrill?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Scientific “Work” is done when a force moves an object.  When is Work done on a roller coaster?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What type of energy does the roller coaster have at the top of the first large hill, kinetic or potential?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What type of energy does the coaster have at the bottom of the first large hill?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Define “g” force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Define positive “g” force.  What does it feel like to the rider?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Define negative “g” force.  What does it feel like to the rider</a:t>
            </a:r>
          </a:p>
          <a:p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762000" y="457200"/>
            <a:ext cx="731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Roller Coaster Physics – Viewing Guide</a:t>
            </a:r>
            <a:endParaRPr lang="en-US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 ball rolling across a table has a velocity of 3.5 m/sec.  If the mass of the ball is 0.57 kg, calculate the KE of the ball</a:t>
            </a:r>
            <a:r>
              <a:rPr lang="en-US" dirty="0" smtClean="0"/>
              <a:t>.</a:t>
            </a:r>
            <a:r>
              <a:rPr lang="en-US" dirty="0" smtClean="0"/>
              <a:t>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 212 kg car is traveling at 63 m/sec. Calculate the KE of the car</a:t>
            </a:r>
            <a:r>
              <a:rPr lang="en-US" dirty="0" smtClean="0"/>
              <a:t>.</a:t>
            </a:r>
            <a:r>
              <a:rPr lang="en-US" dirty="0" smtClean="0"/>
              <a:t> 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 65 kg crate is lifted 45 meters into the air. Calculate the potential energy of the crate in comparison to its starting point</a:t>
            </a:r>
            <a:r>
              <a:rPr lang="en-US" dirty="0" smtClean="0"/>
              <a:t>.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If a four car roller coaster weighs 1,500 kg including people how much energy is required to raise it from its starting position to a height of 120 m, the top of the first hill</a:t>
            </a:r>
            <a:r>
              <a:rPr lang="en-US" dirty="0" smtClean="0"/>
              <a:t>.? </a:t>
            </a:r>
            <a:r>
              <a:rPr lang="en-US" dirty="0" smtClean="0"/>
              <a:t>Your answer should be in Joules</a:t>
            </a:r>
            <a:r>
              <a:rPr lang="en-US" dirty="0" smtClean="0"/>
              <a:t>.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If the roller coaster in #4 above moves from a dead stop to the top of the hill in 35 seconds how much power is required?  (Hint: Remember  P = W/t)</a:t>
            </a:r>
          </a:p>
          <a:p>
            <a:endParaRPr lang="en-US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914400" y="843290"/>
            <a:ext cx="6019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Energy Problems – Class work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Kinetic and Potential Energy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743200"/>
            <a:ext cx="7854696" cy="9144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00" dirty="0" smtClean="0"/>
              <a:t>Target Group – 9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grade Introduction to Chemistry and Physics Class</a:t>
            </a:r>
          </a:p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38100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Three Class Lesson Plan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4648200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Student math Skills at Algebra One</a:t>
            </a: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2362200"/>
            <a:ext cx="5632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Skate Park still starts here and then moves to live demo</a:t>
            </a:r>
          </a:p>
          <a:p>
            <a:r>
              <a:rPr lang="en-US" dirty="0" smtClean="0"/>
              <a:t>Need t figure our how to run demo from local machine.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final assessment such as small test or large quiz since it only covers three days.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2578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these have in common?</a:t>
            </a:r>
            <a:endParaRPr lang="en-US" dirty="0"/>
          </a:p>
        </p:txBody>
      </p:sp>
      <p:pic>
        <p:nvPicPr>
          <p:cNvPr id="3" name="Picture 2" descr="Dam, water at re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219200"/>
            <a:ext cx="2282734" cy="3429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143000"/>
            <a:ext cx="3810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kate Boar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762000"/>
            <a:ext cx="3257550" cy="43434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m, water at r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133600"/>
            <a:ext cx="2281844" cy="34290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657600"/>
            <a:ext cx="20574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981200"/>
            <a:ext cx="20574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971800" y="2667000"/>
          <a:ext cx="3048000" cy="2368551"/>
        </p:xfrm>
        <a:graphic>
          <a:graphicData uri="http://schemas.openxmlformats.org/presentationml/2006/ole">
            <p:oleObj spid="_x0000_s3074" name="Video Clip" r:id="rId3" imgW="3048426" imgH="2542857" progId="AVIFile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43200" y="556260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Working on this …film of  controlled </a:t>
            </a:r>
            <a:r>
              <a:rPr lang="en-US" dirty="0" err="1" smtClean="0"/>
              <a:t>builing</a:t>
            </a:r>
            <a:r>
              <a:rPr lang="en-US" dirty="0" smtClean="0"/>
              <a:t> demo not </a:t>
            </a:r>
            <a:r>
              <a:rPr lang="en-US" dirty="0" err="1" smtClean="0"/>
              <a:t>functioing</a:t>
            </a:r>
            <a:r>
              <a:rPr lang="en-US" dirty="0" smtClean="0"/>
              <a:t>.  Not sure why.  Will </a:t>
            </a:r>
            <a:r>
              <a:rPr lang="en-US" dirty="0" err="1" smtClean="0"/>
              <a:t>reolve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362200"/>
            <a:ext cx="66294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Skate Board Park from U of Colorado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066800"/>
            <a:ext cx="4191000" cy="8564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Work and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b="1" u="sng" dirty="0" smtClean="0"/>
              <a:t>Work</a:t>
            </a:r>
            <a:r>
              <a:rPr lang="en-US" dirty="0" smtClean="0"/>
              <a:t>:  </a:t>
            </a:r>
          </a:p>
          <a:p>
            <a:pPr lvl="0">
              <a:buNone/>
            </a:pPr>
            <a:r>
              <a:rPr lang="en-US" dirty="0" smtClean="0"/>
              <a:t>Work is the product of a ____________  applied and the ___________ an object moves in the direction of the force</a:t>
            </a:r>
          </a:p>
          <a:p>
            <a:pPr lvl="0">
              <a:buNone/>
            </a:pPr>
            <a:r>
              <a:rPr lang="en-US" dirty="0" smtClean="0"/>
              <a:t>_____________ is measured in </a:t>
            </a:r>
            <a:r>
              <a:rPr lang="en-US" dirty="0" err="1" smtClean="0"/>
              <a:t>Newtons</a:t>
            </a:r>
            <a:r>
              <a:rPr lang="en-US" dirty="0" smtClean="0"/>
              <a:t> (N), and _________________ in meters (m)</a:t>
            </a:r>
          </a:p>
          <a:p>
            <a:pPr lvl="0">
              <a:buNone/>
            </a:pPr>
            <a:r>
              <a:rPr lang="en-US" dirty="0" smtClean="0"/>
              <a:t>We call the units of work a ______________ (J)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Example:  </a:t>
            </a:r>
          </a:p>
          <a:p>
            <a:pPr>
              <a:buNone/>
            </a:pPr>
            <a:r>
              <a:rPr lang="en-US" dirty="0" smtClean="0"/>
              <a:t>	A force of 96 N is applied in lifting a concrete block 1.5 meters.  How much work is done in lifting the block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smtClean="0">
                <a:latin typeface="Viner Hand ITC" pitchFamily="66" charset="0"/>
              </a:rPr>
              <a:t>W = F x d 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</a:t>
            </a:r>
            <a:r>
              <a:rPr lang="en-US" dirty="0" smtClean="0">
                <a:latin typeface="Viner Hand ITC" pitchFamily="66" charset="0"/>
              </a:rPr>
              <a:t>		W = 96 N x 1.5 M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	</a:t>
            </a:r>
            <a:r>
              <a:rPr lang="en-US" dirty="0" smtClean="0">
                <a:latin typeface="Viner Hand ITC" pitchFamily="66" charset="0"/>
              </a:rPr>
              <a:t>		</a:t>
            </a:r>
            <a:r>
              <a:rPr lang="en-US" b="1" u="sng" dirty="0" smtClean="0">
                <a:latin typeface="Viner Hand ITC" pitchFamily="66" charset="0"/>
              </a:rPr>
              <a:t>W = 144 Joules (J)</a:t>
            </a:r>
          </a:p>
          <a:p>
            <a:pPr>
              <a:buNone/>
            </a:pPr>
            <a:r>
              <a:rPr lang="en-US" dirty="0" smtClean="0">
                <a:latin typeface="Viner Hand ITC" pitchFamily="66" charset="0"/>
              </a:rPr>
              <a:t>                                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Work is only done when the force is in the __________ direction as the motion of the object.  </a:t>
            </a:r>
          </a:p>
          <a:p>
            <a:pPr lvl="6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5181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u="sng" dirty="0" smtClean="0"/>
              <a:t>Power</a:t>
            </a:r>
            <a:r>
              <a:rPr lang="en-US" dirty="0" smtClean="0"/>
              <a:t>:  </a:t>
            </a:r>
          </a:p>
          <a:p>
            <a:pPr lvl="0"/>
            <a:r>
              <a:rPr lang="en-US" dirty="0" smtClean="0"/>
              <a:t>power (P) is the rate at which you do _____________</a:t>
            </a:r>
          </a:p>
          <a:p>
            <a:pPr lvl="0"/>
            <a:r>
              <a:rPr lang="en-US" dirty="0" smtClean="0"/>
              <a:t>it is the amount of work done per unity of ____________</a:t>
            </a:r>
          </a:p>
          <a:p>
            <a:pPr lvl="0"/>
            <a:r>
              <a:rPr lang="en-US" dirty="0" smtClean="0"/>
              <a:t>we measure work in _____________ and time in seconds</a:t>
            </a:r>
          </a:p>
          <a:p>
            <a:pPr lvl="0"/>
            <a:r>
              <a:rPr lang="en-US" dirty="0" smtClean="0"/>
              <a:t>the unit of power is the _____________, or one Joule per second</a:t>
            </a:r>
          </a:p>
          <a:p>
            <a:pPr lvl="0"/>
            <a:r>
              <a:rPr lang="en-US" dirty="0" smtClean="0"/>
              <a:t>large quantities of power are given in _________________</a:t>
            </a:r>
          </a:p>
          <a:p>
            <a:pPr lvl="0"/>
            <a:r>
              <a:rPr lang="en-US" dirty="0" smtClean="0"/>
              <a:t>to calculate power, take the __________ done divided by the __________ it takes to do the work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DFC1E-5C62-4F4A-AF0E-9C5EA0B73D6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339</TotalTime>
  <Words>927</Words>
  <Application>Microsoft Office PowerPoint</Application>
  <PresentationFormat>On-screen Show (4:3)</PresentationFormat>
  <Paragraphs>158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Flow</vt:lpstr>
      <vt:lpstr>Video Clip</vt:lpstr>
      <vt:lpstr>Kinetic and Potential Energy</vt:lpstr>
      <vt:lpstr>Kinetic and Potential Energy</vt:lpstr>
      <vt:lpstr>What do these have in common?</vt:lpstr>
      <vt:lpstr>Slide 4</vt:lpstr>
      <vt:lpstr>Slide 5</vt:lpstr>
      <vt:lpstr>Skate Board Park from U of Colorado</vt:lpstr>
      <vt:lpstr> Work and Power</vt:lpstr>
      <vt:lpstr>Slide 8</vt:lpstr>
      <vt:lpstr>Slide 9</vt:lpstr>
      <vt:lpstr>Slide 10</vt:lpstr>
      <vt:lpstr>Classwork Problems</vt:lpstr>
      <vt:lpstr>Slide 12</vt:lpstr>
      <vt:lpstr>Energy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Rick Kahley</dc:creator>
  <cp:lastModifiedBy>Rick Kahley</cp:lastModifiedBy>
  <cp:revision>34</cp:revision>
  <dcterms:created xsi:type="dcterms:W3CDTF">2011-03-13T12:24:23Z</dcterms:created>
  <dcterms:modified xsi:type="dcterms:W3CDTF">2011-03-13T18:35:34Z</dcterms:modified>
</cp:coreProperties>
</file>